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5" r:id="rId4"/>
    <p:sldId id="276" r:id="rId5"/>
    <p:sldId id="279" r:id="rId6"/>
    <p:sldId id="282" r:id="rId7"/>
    <p:sldId id="280" r:id="rId8"/>
    <p:sldId id="259" r:id="rId9"/>
    <p:sldId id="261" r:id="rId10"/>
    <p:sldId id="281" r:id="rId11"/>
    <p:sldId id="264" r:id="rId12"/>
    <p:sldId id="278" r:id="rId13"/>
    <p:sldId id="283" r:id="rId14"/>
    <p:sldId id="284" r:id="rId15"/>
    <p:sldId id="285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/>
    <p:restoredTop sz="94682"/>
  </p:normalViewPr>
  <p:slideViewPr>
    <p:cSldViewPr snapToGrid="0">
      <p:cViewPr varScale="1">
        <p:scale>
          <a:sx n="101" d="100"/>
          <a:sy n="101" d="100"/>
        </p:scale>
        <p:origin x="192" y="848"/>
      </p:cViewPr>
      <p:guideLst/>
    </p:cSldViewPr>
  </p:slideViewPr>
  <p:outlineViewPr>
    <p:cViewPr>
      <p:scale>
        <a:sx n="33" d="100"/>
        <a:sy n="33" d="100"/>
      </p:scale>
      <p:origin x="0" y="-12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208" y="450511"/>
            <a:ext cx="686001" cy="6601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208" y="450511"/>
            <a:ext cx="686001" cy="66010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olo Testo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119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596348" y="615987"/>
            <a:ext cx="7753861" cy="494626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Titolo</a:t>
            </a:r>
            <a:r>
              <a:rPr dirty="0"/>
              <a:t>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96348" y="1206776"/>
            <a:ext cx="7753861" cy="3630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uno</a:t>
            </a:r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08211" y="4633165"/>
            <a:ext cx="297516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AD590A3-9D1B-7B36-6915-DB18112CE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09" y="615987"/>
            <a:ext cx="711200" cy="457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004678" y="1326578"/>
            <a:ext cx="3491123" cy="2545557"/>
          </a:xfrm>
          <a:prstGeom prst="rect">
            <a:avLst/>
          </a:prstGeom>
        </p:spPr>
        <p:txBody>
          <a:bodyPr/>
          <a:lstStyle>
            <a:lvl3pPr marL="1143000" indent="-228600"/>
            <a:lvl4pPr marL="1625600" indent="-254000"/>
            <a:lvl5pPr marL="2082800" indent="-254000"/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F1B4D7-AC61-B5B6-64B5-2E9DD1ED7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09" y="615987"/>
            <a:ext cx="711200" cy="457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004677" y="1326578"/>
            <a:ext cx="7345533" cy="1459584"/>
          </a:xfrm>
          <a:prstGeom prst="rect">
            <a:avLst/>
          </a:prstGeom>
        </p:spPr>
        <p:txBody>
          <a:bodyPr/>
          <a:lstStyle>
            <a:lvl3pPr marL="1143000" indent="-228600"/>
            <a:lvl4pPr marL="1625600" indent="-254000"/>
            <a:lvl5pPr marL="2082800" indent="-254000"/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uno</a:t>
            </a:r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6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213050" y="1326576"/>
            <a:ext cx="5165570" cy="3118014"/>
          </a:xfrm>
          <a:prstGeom prst="rect">
            <a:avLst/>
          </a:prstGeom>
        </p:spPr>
        <p:txBody>
          <a:bodyPr/>
          <a:lstStyle>
            <a:lvl3pPr marL="1143000" indent="-228600"/>
            <a:lvl4pPr marL="1625600" indent="-254000"/>
            <a:lvl5pPr marL="2082800" indent="-254000"/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95FF5A-FF51-6D17-05C3-006035110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09" y="615987"/>
            <a:ext cx="711200" cy="457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391B1D-626D-C161-6918-BA1CC5540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09" y="615987"/>
            <a:ext cx="711200" cy="457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5C440F-D975-BDA5-31D2-3918B9291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09" y="615987"/>
            <a:ext cx="711200" cy="457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7C4B64-4AFF-63E7-0B06-BB90A4503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09" y="615987"/>
            <a:ext cx="711200" cy="457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642730" y="615987"/>
            <a:ext cx="7707479" cy="49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42730" y="1200150"/>
            <a:ext cx="7707479" cy="3689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uno</a:t>
            </a:r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67588" y="4637043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1C428B-E417-00E3-7637-928AC553D5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09" y="615987"/>
            <a:ext cx="7112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0808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2pPr>
      <a:lvl3pPr marL="1104900" marR="0" indent="-190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7F7F7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ttangolo 9"/>
          <p:cNvSpPr/>
          <p:nvPr/>
        </p:nvSpPr>
        <p:spPr>
          <a:xfrm>
            <a:off x="7622303" y="360116"/>
            <a:ext cx="860598" cy="8244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ottotitolo 2"/>
          <p:cNvSpPr txBox="1"/>
          <p:nvPr/>
        </p:nvSpPr>
        <p:spPr>
          <a:xfrm>
            <a:off x="6490961" y="1662754"/>
            <a:ext cx="2497219" cy="240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2193" tIns="52193" rIns="52193" bIns="52193">
            <a:normAutofit/>
          </a:bodyPr>
          <a:lstStyle>
            <a:lvl1pPr algn="r" defTabSz="474964">
              <a:spcBef>
                <a:spcPts val="400"/>
              </a:spcBef>
              <a:defRPr sz="1820" spc="-91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it-IT" sz="1200" spc="0" dirty="0"/>
              <a:t>Protocollo d’intesa  tra i comuni di</a:t>
            </a:r>
          </a:p>
          <a:p>
            <a:pPr algn="l"/>
            <a:endParaRPr lang="it-IT" sz="1200" spc="0" dirty="0"/>
          </a:p>
          <a:p>
            <a:pPr algn="l"/>
            <a:r>
              <a:rPr lang="it-IT" sz="1200" spc="0" dirty="0"/>
              <a:t>Battipaglia,</a:t>
            </a:r>
          </a:p>
          <a:p>
            <a:pPr algn="l"/>
            <a:r>
              <a:rPr lang="it-IT" sz="1200" spc="0" dirty="0"/>
              <a:t>Bellizzi,</a:t>
            </a:r>
          </a:p>
          <a:p>
            <a:pPr algn="l"/>
            <a:r>
              <a:rPr lang="it-IT" sz="1200" spc="0" dirty="0"/>
              <a:t>Eboli,</a:t>
            </a:r>
          </a:p>
          <a:p>
            <a:pPr algn="l"/>
            <a:r>
              <a:rPr lang="it-IT" sz="1200" spc="0" dirty="0"/>
              <a:t>Montecorvino Pugliano,</a:t>
            </a:r>
          </a:p>
          <a:p>
            <a:pPr algn="l"/>
            <a:r>
              <a:rPr lang="it-IT" sz="1200" spc="0" dirty="0"/>
              <a:t>Montecorvino Rovella,</a:t>
            </a:r>
          </a:p>
          <a:p>
            <a:pPr algn="l"/>
            <a:r>
              <a:rPr lang="it-IT" sz="1200" spc="0" dirty="0"/>
              <a:t>Olevano Sul Tusciano,</a:t>
            </a:r>
          </a:p>
          <a:p>
            <a:pPr algn="l"/>
            <a:r>
              <a:rPr lang="it-IT" sz="1200" spc="0" dirty="0"/>
              <a:t>Salerno,</a:t>
            </a:r>
          </a:p>
          <a:p>
            <a:pPr algn="l"/>
            <a:r>
              <a:rPr lang="it-IT" sz="1200" spc="0" dirty="0"/>
              <a:t>Altavilla Silentina.</a:t>
            </a:r>
          </a:p>
          <a:p>
            <a:pPr algn="l"/>
            <a:endParaRPr lang="it-IT" sz="1200" spc="0" dirty="0"/>
          </a:p>
          <a:p>
            <a:pPr algn="l"/>
            <a:endParaRPr lang="it-IT" sz="1200" spc="0" dirty="0"/>
          </a:p>
          <a:p>
            <a:pPr algn="l"/>
            <a:endParaRPr lang="it-IT" sz="1200" spc="0" dirty="0"/>
          </a:p>
        </p:txBody>
      </p:sp>
      <p:sp>
        <p:nvSpPr>
          <p:cNvPr id="133" name="Sottotitolo 2"/>
          <p:cNvSpPr txBox="1"/>
          <p:nvPr/>
        </p:nvSpPr>
        <p:spPr>
          <a:xfrm>
            <a:off x="6490514" y="4242697"/>
            <a:ext cx="1707058" cy="70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193" tIns="52193" rIns="52193" bIns="52193">
            <a:normAutofit/>
          </a:bodyPr>
          <a:lstStyle>
            <a:lvl1pPr algn="r" defTabSz="438428">
              <a:lnSpc>
                <a:spcPct val="90000"/>
              </a:lnSpc>
              <a:spcBef>
                <a:spcPts val="300"/>
              </a:spcBef>
              <a:defRPr sz="126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/>
            <a:r>
              <a:rPr lang="it-IT" sz="1200" dirty="0"/>
              <a:t>Salerno, </a:t>
            </a:r>
          </a:p>
          <a:p>
            <a:pPr algn="l"/>
            <a:r>
              <a:rPr lang="it-IT" sz="1200" dirty="0"/>
              <a:t>Salone dei Marmi </a:t>
            </a:r>
          </a:p>
          <a:p>
            <a:pPr algn="l"/>
            <a:r>
              <a:rPr lang="it-IT" sz="1200" dirty="0"/>
              <a:t>8 gennaio</a:t>
            </a:r>
            <a:r>
              <a:rPr sz="1200" dirty="0"/>
              <a:t> 202</a:t>
            </a:r>
            <a:r>
              <a:rPr lang="it-IT" sz="1200" dirty="0"/>
              <a:t>5</a:t>
            </a:r>
            <a:endParaRPr sz="1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41A355-EBCA-6F31-4C4C-EBC370A9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28280"/>
            <a:ext cx="6412676" cy="5143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113B99-FA44-8836-1A45-7C59E8DF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0" y="4528872"/>
            <a:ext cx="803572" cy="516582"/>
          </a:xfrm>
          <a:prstGeom prst="rect">
            <a:avLst/>
          </a:prstGeom>
        </p:spPr>
      </p:pic>
      <p:sp>
        <p:nvSpPr>
          <p:cNvPr id="131" name="Titolo 1"/>
          <p:cNvSpPr txBox="1"/>
          <p:nvPr/>
        </p:nvSpPr>
        <p:spPr>
          <a:xfrm>
            <a:off x="795599" y="726937"/>
            <a:ext cx="8073802" cy="84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2193" tIns="52193" rIns="52193" bIns="52193" anchor="ctr">
            <a:spAutoFit/>
          </a:bodyPr>
          <a:lstStyle>
            <a:lvl1pPr algn="r" defTabSz="521939"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it-IT" sz="4800" dirty="0"/>
              <a:t>I luoghi di </a:t>
            </a:r>
            <a:r>
              <a:rPr sz="4800" dirty="0"/>
              <a:t>Avalanche</a:t>
            </a:r>
            <a:endParaRPr lang="it-IT" sz="48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B6E5DD8-4963-19C2-2A06-84E173F3F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03" y="4528872"/>
            <a:ext cx="1644535" cy="4980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Montecorvino Pugliano</a:t>
            </a:r>
            <a:endParaRPr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F80DD7-0778-9D3D-EBCB-8AA14EC4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8" y="1206776"/>
            <a:ext cx="4899479" cy="3630267"/>
          </a:xfrm>
        </p:spPr>
        <p:txBody>
          <a:bodyPr>
            <a:normAutofit lnSpcReduction="10000"/>
          </a:bodyPr>
          <a:lstStyle/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Il Salerno War </a:t>
            </a:r>
            <a:r>
              <a:rPr lang="it-IT" sz="1700" dirty="0" err="1"/>
              <a:t>Cemetery</a:t>
            </a:r>
            <a:r>
              <a:rPr lang="it-IT" sz="1700" dirty="0"/>
              <a:t>, situato a Montecorvino Pugliano lungo la SS18 tra Salerno e Battipaglia, è il cimitero militare gestito dalla Commonwealth War Graves Commission.</a:t>
            </a:r>
          </a:p>
          <a:p>
            <a:pPr marL="0" lvl="1" indent="0" defTabSz="416052">
              <a:lnSpc>
                <a:spcPct val="150000"/>
              </a:lnSpc>
              <a:buNone/>
              <a:defRPr sz="1820"/>
            </a:pPr>
            <a:endParaRPr lang="it-IT" sz="1700" dirty="0"/>
          </a:p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Nel cimitero hanno trovato sepoltura 1.851 militari di nazionalità sia britannica che di paesi aderenti al Commonwealth. Di essi, 109 non furono identificati. Una tomba è di un soldato russo.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150EB9-6684-D102-BABD-4BB9DA1AD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5" y="1206776"/>
            <a:ext cx="2408954" cy="39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79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Montecorvino Rovella</a:t>
            </a:r>
            <a:endParaRPr dirty="0"/>
          </a:p>
        </p:txBody>
      </p:sp>
      <p:sp>
        <p:nvSpPr>
          <p:cNvPr id="166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4326903" y="1206776"/>
            <a:ext cx="4023306" cy="381771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La “Collina della Memoria” rappresentava per i fanti americani l’ultima roccaforte tedesca da conquistare, per liberare il territorio definitivamente e continuare l’avanzata. Dopo aspri combattimenti, gli americani riuscirono a liberare la collina e costrinsero i nazisti a ripiegare verso le montagne a nord.</a:t>
            </a:r>
          </a:p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Il Comune ne vuole valorizzare l’area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652D532-6448-997B-3A01-84F5C4A6E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300898"/>
            <a:ext cx="1611467" cy="358103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D15BFB-2CB1-CC88-D88F-28D9A7DEF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40" y="1300898"/>
            <a:ext cx="1611466" cy="35810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Olevano sul Tusciano e la terrazza Carucci</a:t>
            </a:r>
            <a:endParaRPr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F80DD7-0778-9D3D-EBCB-8AA14EC4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8" y="1206776"/>
            <a:ext cx="8198860" cy="3630267"/>
          </a:xfrm>
        </p:spPr>
        <p:txBody>
          <a:bodyPr>
            <a:normAutofit/>
          </a:bodyPr>
          <a:lstStyle/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Borgo Valle fu il luogo dal quale lo storico Carlo Carucci </a:t>
            </a:r>
            <a:r>
              <a:rPr lang="it-IT" sz="1700" dirty="0" err="1"/>
              <a:t>potè</a:t>
            </a:r>
            <a:r>
              <a:rPr lang="it-IT" sz="1700" dirty="0"/>
              <a:t> raccontare lo sbarco in una delle narrazioni più lucide dell’operazione. Le Grotte di San Michele offrirono riparo a cittadini a soldati italiani e alleati e alla statua della Madonna della Speranza che quest’anno ha vigilato sull’apertura del Giubileo.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EC7EC7D-579A-F1C1-9F09-E0632C25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0" y="2898250"/>
            <a:ext cx="7463519" cy="22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52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Salerno e il Salone dei Marmi</a:t>
            </a:r>
            <a:endParaRPr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F80DD7-0778-9D3D-EBCB-8AA14EC4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8" y="1206776"/>
            <a:ext cx="3615434" cy="3630267"/>
          </a:xfrm>
        </p:spPr>
        <p:txBody>
          <a:bodyPr>
            <a:normAutofit/>
          </a:bodyPr>
          <a:lstStyle/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Nel 1944 Salerno fu capitale d’Italia e il Salone fu sede del governo,</a:t>
            </a:r>
          </a:p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La «svolta di Salerno» consentì la formazione del governo Bonomi con tutte le forze antifasciste, ne facevano parte due politici che animeranno, su opposte fazioni, il dibattito politico italiano: Togliatti e De Gasperi.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19B244-8A05-351F-667F-895A7AA0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1633550"/>
            <a:ext cx="4779818" cy="252732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49FA23-7ADF-B56C-2F1B-6DE1E64431FB}"/>
              </a:ext>
            </a:extLst>
          </p:cNvPr>
          <p:cNvSpPr txBox="1"/>
          <p:nvPr/>
        </p:nvSpPr>
        <p:spPr>
          <a:xfrm>
            <a:off x="6206839" y="4190446"/>
            <a:ext cx="306185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dirty="0">
                <a:solidFill>
                  <a:srgbClr val="7F7F7F"/>
                </a:solidFill>
                <a:latin typeface="Arial"/>
                <a:cs typeface="Arial"/>
              </a:rPr>
              <a:t>Altre tracce di </a:t>
            </a:r>
            <a:r>
              <a:rPr lang="it-IT" sz="1400" dirty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Me</a:t>
            </a:r>
            <a:r>
              <a:rPr lang="it-IT" sz="1400" dirty="0">
                <a:solidFill>
                  <a:srgbClr val="7F7F7F"/>
                </a:solidFill>
                <a:latin typeface="Arial"/>
                <a:cs typeface="Arial"/>
              </a:rPr>
              <a:t>moria</a:t>
            </a:r>
          </a:p>
        </p:txBody>
      </p:sp>
    </p:spTree>
    <p:extLst>
      <p:ext uri="{BB962C8B-B14F-4D97-AF65-F5344CB8AC3E}">
        <p14:creationId xmlns:p14="http://schemas.microsoft.com/office/powerpoint/2010/main" val="38478490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Altavilla Silentina e quota 424</a:t>
            </a:r>
            <a:endParaRPr dirty="0"/>
          </a:p>
        </p:txBody>
      </p:sp>
      <p:sp>
        <p:nvSpPr>
          <p:cNvPr id="166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3782291" y="1206776"/>
            <a:ext cx="4567918" cy="38177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Altavilla Silentina si erge su una collina che raggiunge quota 424, per questa sua caratteristica divenne obiettivo strategico.</a:t>
            </a:r>
          </a:p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In realtà, come ricorda ancora Norman Lewis, anche il sospetto arbitrario che la sua popolazione aiutasse i tedeschi condannò Altavilla alla distruzione da parte dei cannoni comandati dal gen. Clark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25C362-6CC5-4813-6942-D3BFD6F13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357394"/>
            <a:ext cx="2839579" cy="37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98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Alcuni strumenti</a:t>
            </a:r>
            <a:endParaRPr dirty="0"/>
          </a:p>
        </p:txBody>
      </p:sp>
      <p:sp>
        <p:nvSpPr>
          <p:cNvPr id="144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Autonomia ma anche coordinamento e cabina di regia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Individuazione di forme internazionali di comunicazione come la candidatura al Marchio Europeo del Patrimonio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Proposte congiunte a bandi finanziati (Erasmus+,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Remembrance</a:t>
            </a:r>
            <a:r>
              <a:rPr lang="it-IT" dirty="0"/>
              <a:t>, ecc.)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Promozione territoriale e turistica legata al Territorio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Asset digitali esistenti: APP POC 2022, museo digitale TOCC 2024</a:t>
            </a:r>
          </a:p>
        </p:txBody>
      </p:sp>
    </p:spTree>
    <p:extLst>
      <p:ext uri="{BB962C8B-B14F-4D97-AF65-F5344CB8AC3E}">
        <p14:creationId xmlns:p14="http://schemas.microsoft.com/office/powerpoint/2010/main" val="5782407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enzanome13.jpg" descr="Senzanom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837" y="-29981"/>
            <a:ext cx="9460837" cy="520346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ADIO ONDA…"/>
          <p:cNvSpPr txBox="1"/>
          <p:nvPr/>
        </p:nvSpPr>
        <p:spPr>
          <a:xfrm>
            <a:off x="6007056" y="2977473"/>
            <a:ext cx="3761309" cy="155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393192">
              <a:defRPr sz="2408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it-IT" dirty="0"/>
              <a:t>Grazie</a:t>
            </a:r>
            <a:endParaRPr dirty="0"/>
          </a:p>
          <a:p>
            <a:pPr defTabSz="393192">
              <a:defRPr sz="1892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E6F4628-6325-93B8-2D00-877851B2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631E57-541E-72C1-80E1-25D6AF32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1337069"/>
            <a:ext cx="5769204" cy="3596137"/>
          </a:xfrm>
          <a:prstGeom prst="rect">
            <a:avLst/>
          </a:prstGeom>
        </p:spPr>
      </p:pic>
      <p:sp>
        <p:nvSpPr>
          <p:cNvPr id="14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Contesto, lo sbarco dimenticato</a:t>
            </a:r>
            <a:endParaRPr dirty="0"/>
          </a:p>
        </p:txBody>
      </p:sp>
      <p:sp>
        <p:nvSpPr>
          <p:cNvPr id="14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96351" y="1206776"/>
            <a:ext cx="2663383" cy="363026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6052">
              <a:lnSpc>
                <a:spcPct val="150000"/>
              </a:lnSpc>
              <a:buSzPct val="100000"/>
              <a:defRPr sz="1820"/>
            </a:pPr>
            <a:r>
              <a:rPr lang="it-IT" dirty="0"/>
              <a:t>E’ l’operazione più articolata della seconda guerra mondiale nel Mediterraneo ma nonostante le enormi conseguenze in Italia e nei territori occupati, è quasi sconosciuta ai più.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L’importanza di </a:t>
            </a:r>
            <a:r>
              <a:rPr lang="it-IT" dirty="0" err="1"/>
              <a:t>Avalanche</a:t>
            </a:r>
            <a:endParaRPr dirty="0"/>
          </a:p>
        </p:txBody>
      </p:sp>
      <p:sp>
        <p:nvSpPr>
          <p:cNvPr id="144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Annuncio dell’armistizio (8 settembre)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Fuga del re, mancata difesa di Roma (e d’Italia), nascita  del CLN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Inizia la deportazione o l’esecuzione dei soldati italiani, 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Viene liberato il Sud Italia, insurrezione a Napoli, migliaia di vittime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Liberati i primi campi di concentramento italiani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Vengono occupati dai nazisti il Centro Nord e i territori occupati dagli italiani (Albania, Grecia, Dodecaneso ecc.). Nascita della RSI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881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L’importanza di </a:t>
            </a:r>
            <a:r>
              <a:rPr lang="it-IT" dirty="0" err="1"/>
              <a:t>Avalanche</a:t>
            </a:r>
            <a:endParaRPr dirty="0"/>
          </a:p>
        </p:txBody>
      </p:sp>
      <p:sp>
        <p:nvSpPr>
          <p:cNvPr id="14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96348" y="1206776"/>
            <a:ext cx="8048031" cy="36302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Iniziano (16 ottobre) i rastrellamenti ebraici e le deportazioni in Italia e nei territori occupati dall’esercito italiano, non consentiti prima dall’Italia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Si insedia (1944) a Salerno il primo governo unitario antifascista. 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Si insedia (1944) a Cava de Tirreni il Governo Greco in esilio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Comincia il percorso verso la Costituzione, viene promulgato il decreto del 25 giugno 1944, n. 151. che sancisce per gli italiani la facoltà di eleggere ”</a:t>
            </a:r>
            <a:r>
              <a:rPr lang="it-IT" i="1" dirty="0"/>
              <a:t>una Assemblea Costituente per deliberare la nuova costituzione dello Stato</a:t>
            </a:r>
            <a:r>
              <a:rPr lang="it-IT" dirty="0"/>
              <a:t>”, a suffragio universale, al fine di sceglierne “</a:t>
            </a:r>
            <a:r>
              <a:rPr lang="it-IT" i="1" dirty="0"/>
              <a:t>le forme istituzionali</a:t>
            </a:r>
            <a:r>
              <a:rPr lang="it-IT" dirty="0"/>
              <a:t>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4356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74904">
              <a:defRPr sz="2296"/>
            </a:lvl1pPr>
          </a:lstStyle>
          <a:p>
            <a:r>
              <a:rPr lang="it-IT" dirty="0"/>
              <a:t>Le motivazioni: Il dovere della Memoria</a:t>
            </a:r>
            <a:endParaRPr dirty="0"/>
          </a:p>
        </p:txBody>
      </p:sp>
      <p:sp>
        <p:nvSpPr>
          <p:cNvPr id="14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96349" y="1206776"/>
            <a:ext cx="4333870" cy="36302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Ricordare vittime e sofferenze imposte dal conflitto 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Ricordare le vittime della repressione (circa 2000 in Campania)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Evitare la dispersione della Memoria 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Esaltare il valore della Pace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Partecipare alla costruzione della </a:t>
            </a:r>
            <a:r>
              <a:rPr lang="it-IT" dirty="0" err="1"/>
              <a:t>reputation</a:t>
            </a:r>
            <a:r>
              <a:rPr lang="it-IT" dirty="0"/>
              <a:t> culturale del Territorio 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6156200-55B7-137D-BD95-26160A13E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19" y="1265558"/>
            <a:ext cx="3730303" cy="3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5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74904">
              <a:defRPr sz="2296"/>
            </a:lvl1pPr>
          </a:lstStyle>
          <a:p>
            <a:r>
              <a:rPr lang="it-IT" dirty="0"/>
              <a:t>I partner</a:t>
            </a:r>
            <a:endParaRPr dirty="0"/>
          </a:p>
        </p:txBody>
      </p:sp>
      <p:sp>
        <p:nvSpPr>
          <p:cNvPr id="14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96349" y="1206776"/>
            <a:ext cx="7753860" cy="36302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Battipaglia (coordinatore della proposta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Bellizzi (proponente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Eboli (proponente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Montecorvino Rovella (proponente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Montecorvino Pugliano (proponente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Olevano sul Tusciano (proponente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Salerno(proponente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r>
              <a:rPr lang="it-IT" dirty="0"/>
              <a:t>Altavilla Silentina (supporter e firmatario dell’intesa)</a:t>
            </a:r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endParaRPr lang="it-IT" dirty="0"/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endParaRPr lang="it-IT" dirty="0"/>
          </a:p>
          <a:p>
            <a:pPr marL="342900" indent="-342900" defTabSz="41605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2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8200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I luoghi iconici: Battipaglia e il rifugio</a:t>
            </a:r>
            <a:endParaRPr dirty="0"/>
          </a:p>
        </p:txBody>
      </p:sp>
      <p:sp>
        <p:nvSpPr>
          <p:cNvPr id="14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4138367" y="1206776"/>
            <a:ext cx="4211842" cy="363026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6052">
              <a:lnSpc>
                <a:spcPct val="150000"/>
              </a:lnSpc>
              <a:buSzPct val="100000"/>
              <a:defRPr sz="1820"/>
            </a:pPr>
            <a:r>
              <a:rPr lang="it-IT" dirty="0"/>
              <a:t>Norman Lewis, ufficiale inglese del Security Field, definì Battipaglia nel libro </a:t>
            </a:r>
            <a:r>
              <a:rPr lang="it-IT" dirty="0" err="1"/>
              <a:t>Naples</a:t>
            </a:r>
            <a:r>
              <a:rPr lang="it-IT" dirty="0"/>
              <a:t> ’44 “La Guernica Italiana” dopo averne assistito alla totale distruzione.</a:t>
            </a:r>
          </a:p>
          <a:p>
            <a:pPr defTabSz="416052">
              <a:lnSpc>
                <a:spcPct val="150000"/>
              </a:lnSpc>
              <a:buSzPct val="100000"/>
              <a:defRPr sz="1820"/>
            </a:pPr>
            <a:r>
              <a:rPr lang="it-IT" dirty="0"/>
              <a:t>Il rifugio antiaereo nei pressi del municipio è uno dei simboli tangibili di quella tragedia</a:t>
            </a:r>
          </a:p>
          <a:p>
            <a:pPr defTabSz="416052">
              <a:lnSpc>
                <a:spcPct val="150000"/>
              </a:lnSpc>
              <a:buSzPct val="100000"/>
              <a:defRPr sz="1820"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6B5BB4-87ED-4BEA-5FD4-1ED70968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206776"/>
            <a:ext cx="2951967" cy="39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174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olo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Bellizzi e il Montecorvino </a:t>
            </a:r>
            <a:r>
              <a:rPr lang="it-IT" dirty="0" err="1"/>
              <a:t>Airfield</a:t>
            </a:r>
            <a:endParaRPr dirty="0"/>
          </a:p>
        </p:txBody>
      </p:sp>
      <p:sp>
        <p:nvSpPr>
          <p:cNvPr id="147" name="Segnaposto contenuto 5"/>
          <p:cNvSpPr txBox="1">
            <a:spLocks noGrp="1"/>
          </p:cNvSpPr>
          <p:nvPr>
            <p:ph type="body" idx="1"/>
          </p:nvPr>
        </p:nvSpPr>
        <p:spPr>
          <a:xfrm>
            <a:off x="596349" y="1206776"/>
            <a:ext cx="3975652" cy="36302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1" indent="0" defTabSz="416052">
              <a:lnSpc>
                <a:spcPct val="160000"/>
              </a:lnSpc>
              <a:buNone/>
              <a:defRPr sz="1820"/>
            </a:pPr>
            <a:r>
              <a:rPr lang="it-IT" sz="1820" dirty="0"/>
              <a:t>Il territorio ora di Bellizzi ospitò strutture militari cruciali, come le Casermette e la stazione ferroviaria.</a:t>
            </a:r>
          </a:p>
          <a:p>
            <a:pPr marL="0" lvl="1" indent="0" defTabSz="416052">
              <a:lnSpc>
                <a:spcPct val="160000"/>
              </a:lnSpc>
              <a:buNone/>
              <a:defRPr sz="1820"/>
            </a:pPr>
            <a:r>
              <a:rPr lang="it-IT" sz="1820" dirty="0"/>
              <a:t>L’aeroporto Costa d’Amalfi rappresenta un perfetto link tra territorio attuale e storia, ed è nato sulle tracce del Montecorvino </a:t>
            </a:r>
            <a:r>
              <a:rPr lang="it-IT" sz="1820" dirty="0" err="1"/>
              <a:t>Airfield</a:t>
            </a:r>
            <a:r>
              <a:rPr lang="it-IT" sz="1820" dirty="0"/>
              <a:t>, che fu un obiettivo strategico alleato per il trasporto di truppe e rifornimenti.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C630BC-17B3-392B-F437-C177C8F98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00" y="1348181"/>
            <a:ext cx="4542800" cy="34042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2296"/>
            </a:lvl1pPr>
          </a:lstStyle>
          <a:p>
            <a:r>
              <a:rPr lang="it-IT" dirty="0"/>
              <a:t>Eboli e il MOA</a:t>
            </a:r>
            <a:endParaRPr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F80DD7-0778-9D3D-EBCB-8AA14EC4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1206776"/>
            <a:ext cx="3168609" cy="3630267"/>
          </a:xfrm>
        </p:spPr>
        <p:txBody>
          <a:bodyPr>
            <a:normAutofit fontScale="92500" lnSpcReduction="10000"/>
          </a:bodyPr>
          <a:lstStyle/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Eboli subì gravi distruzioni, con il 74% delle abitazioni reso inagibile e numerose vittime tra civili e religiosi.</a:t>
            </a:r>
          </a:p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Nel centro storico, devastato dai bombardamenti, sorge il MOA, Museo dell’Operazione </a:t>
            </a:r>
            <a:r>
              <a:rPr lang="it-IT" sz="1700" dirty="0" err="1"/>
              <a:t>Avalanche</a:t>
            </a:r>
            <a:r>
              <a:rPr lang="it-IT" sz="1700" dirty="0"/>
              <a:t>. </a:t>
            </a:r>
          </a:p>
          <a:p>
            <a:pPr marL="0" lvl="1" indent="0" defTabSz="416052">
              <a:lnSpc>
                <a:spcPct val="150000"/>
              </a:lnSpc>
              <a:buNone/>
              <a:defRPr sz="1820"/>
            </a:pPr>
            <a:r>
              <a:rPr lang="it-IT" sz="1700" dirty="0"/>
              <a:t>Espone reperti, armi e uniformi per ricostruire gli scenari bellici.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61D17F-C5A1-FBB9-5D13-1E7F72D7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456315"/>
            <a:ext cx="4464620" cy="31311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888</Words>
  <Application>Microsoft Macintosh PowerPoint</Application>
  <PresentationFormat>Presentazione su schermo (16:9)</PresentationFormat>
  <Paragraphs>78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Helvetica</vt:lpstr>
      <vt:lpstr>Open Sans</vt:lpstr>
      <vt:lpstr>Tema di Office</vt:lpstr>
      <vt:lpstr>Presentazione standard di PowerPoint</vt:lpstr>
      <vt:lpstr>Contesto, lo sbarco dimenticato</vt:lpstr>
      <vt:lpstr>L’importanza di Avalanche</vt:lpstr>
      <vt:lpstr>L’importanza di Avalanche</vt:lpstr>
      <vt:lpstr>Le motivazioni: Il dovere della Memoria</vt:lpstr>
      <vt:lpstr>I partner</vt:lpstr>
      <vt:lpstr>I luoghi iconici: Battipaglia e il rifugio</vt:lpstr>
      <vt:lpstr>Bellizzi e il Montecorvino Airfield</vt:lpstr>
      <vt:lpstr>Eboli e il MOA</vt:lpstr>
      <vt:lpstr>Montecorvino Pugliano</vt:lpstr>
      <vt:lpstr>Montecorvino Rovella</vt:lpstr>
      <vt:lpstr>Olevano sul Tusciano e la terrazza Carucci</vt:lpstr>
      <vt:lpstr>Salerno e il Salone dei Marmi</vt:lpstr>
      <vt:lpstr>Altavilla Silentina e quota 424</vt:lpstr>
      <vt:lpstr>Alcuni strumenti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21</cp:revision>
  <dcterms:modified xsi:type="dcterms:W3CDTF">2025-01-07T20:14:24Z</dcterms:modified>
</cp:coreProperties>
</file>